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tableStyles" Target="tableStyles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8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9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50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51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5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0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1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2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3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4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6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7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2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3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10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ctrTitle"/>
          </p:nvPr>
        </p:nvSpPr>
        <p:spPr>
          <a:xfrm>
            <a:off x="789707" y="966509"/>
            <a:ext cx="7867652" cy="1417838"/>
          </a:xfrm>
          <a:solidFill>
            <a:srgbClr val="00B050"/>
          </a:solidFill>
        </p:spPr>
        <p:txBody>
          <a:bodyPr>
            <a:normAutofit/>
          </a:bodyPr>
          <a:p>
            <a:r>
              <a:rPr altLang="zh-CN" sz="4000" lang="en-US"/>
              <a:t>श्री. छत्रपती शिवाजी महाविद्यालय, उमरगा</a:t>
            </a:r>
            <a:br>
              <a:rPr altLang="zh-CN" sz="4000" lang="en-US"/>
            </a:br>
            <a:endParaRPr altLang="zh-CN" sz="4000" lang="en-US"/>
          </a:p>
        </p:txBody>
      </p:sp>
      <p:sp>
        <p:nvSpPr>
          <p:cNvPr id="1048598" name="Subtitle 2"/>
          <p:cNvSpPr>
            <a:spLocks noGrp="1"/>
          </p:cNvSpPr>
          <p:nvPr>
            <p:ph type="subTitle" idx="1"/>
          </p:nvPr>
        </p:nvSpPr>
        <p:spPr>
          <a:xfrm>
            <a:off x="828182" y="2275434"/>
            <a:ext cx="7850773" cy="4244208"/>
          </a:xfrm>
          <a:solidFill>
            <a:srgbClr val="65FF65"/>
          </a:solidFill>
        </p:spPr>
        <p:txBody>
          <a:bodyPr>
            <a:normAutofit/>
          </a:bodyPr>
          <a:p>
            <a:r>
              <a:rPr altLang="zh-CN" sz="3700" lang="en-US"/>
              <a:t>बी. ए. तृतीय  वर्षे, सेमिस्टर 5</a:t>
            </a:r>
            <a:endParaRPr altLang="zh-CN" sz="3700" lang="en-US"/>
          </a:p>
          <a:p>
            <a:r>
              <a:rPr altLang="zh-CN" b="1" sz="3100" lang="en-US"/>
              <a:t>पेपर क्रमांक </a:t>
            </a:r>
            <a:r>
              <a:rPr altLang="zh-CN" b="1" sz="3100" lang="en-US"/>
              <a:t>XI</a:t>
            </a:r>
            <a:r>
              <a:rPr altLang="zh-CN" b="1" sz="3100" lang="en-US"/>
              <a:t> </a:t>
            </a:r>
            <a:r>
              <a:rPr altLang="zh-CN" b="1" sz="3100" lang="en-US"/>
              <a:t>:</a:t>
            </a:r>
            <a:r>
              <a:rPr altLang="zh-CN" b="1" sz="3100" lang="en-US"/>
              <a:t>-</a:t>
            </a:r>
            <a:r>
              <a:rPr altLang="zh-CN" b="1" sz="3100" lang="en-US"/>
              <a:t> </a:t>
            </a:r>
            <a:r>
              <a:rPr altLang="zh-CN" b="1" sz="3100" lang="en-US"/>
              <a:t> </a:t>
            </a:r>
            <a:r>
              <a:rPr altLang="zh-CN" b="1" sz="3100" lang="en-US"/>
              <a:t>नागरी समाजशास्त्र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b="1" sz="3300" lang="en-US"/>
              <a:t>घटक क्रमांक 1.</a:t>
            </a:r>
            <a:r>
              <a:rPr altLang="zh-CN" b="1" sz="3300" lang="en-US"/>
              <a:t> </a:t>
            </a:r>
            <a:r>
              <a:rPr altLang="zh-CN" b="1" sz="3300" lang="en-US"/>
              <a:t>नागरी</a:t>
            </a:r>
            <a:r>
              <a:rPr altLang="zh-CN" b="1" sz="3300" lang="en-US"/>
              <a:t> समाजशास्त्राची ओळख</a:t>
            </a:r>
            <a:endParaRPr altLang="zh-CN" b="1" sz="3300" lang="en-US"/>
          </a:p>
          <a:p>
            <a:r>
              <a:rPr altLang="zh-CN" b="1" sz="2800" lang="en-US"/>
              <a:t>विषय</a:t>
            </a:r>
            <a:r>
              <a:rPr altLang="zh-CN" b="1" sz="2800" lang="en-US"/>
              <a:t> अध्यापक :- डॉ. अनिल गाडेकर</a:t>
            </a:r>
            <a:endParaRPr altLang="zh-CN" b="1" sz="2800" lang="en-US"/>
          </a:p>
          <a:p>
            <a:r>
              <a:rPr altLang="zh-CN" b="1" lang="en-US"/>
              <a:t>                        सहाय्यक प्राध्यापक</a:t>
            </a:r>
            <a:endParaRPr altLang="zh-CN" b="1" lang="en-US"/>
          </a:p>
          <a:p>
            <a:r>
              <a:rPr altLang="zh-CN" b="1" lang="en-US"/>
              <a:t>                               समाजशास्त्र विभाग</a:t>
            </a:r>
            <a:endParaRPr altLang="zh-CN" b="1" lang="en-US"/>
          </a:p>
          <a:p>
            <a:r>
              <a:rPr altLang="zh-CN" b="1" lang="en-US"/>
              <a:t>                                 मोबाईल नंबर 95 45 43 90 48</a:t>
            </a:r>
            <a:endParaRPr altLang="zh-CN" b="1" lang="en-US"/>
          </a:p>
          <a:p>
            <a:endParaRPr altLang="zh-CN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60723" cy="1537697"/>
          </a:xfrm>
          <a:solidFill>
            <a:srgbClr val="808080"/>
          </a:solidFill>
        </p:spPr>
        <p:txBody>
          <a:bodyPr/>
          <a:p>
            <a:r>
              <a:rPr lang="en-US"/>
              <a:t>नागरी समाजशास्त्राचा परिचय</a:t>
            </a:r>
            <a:endParaRPr lang="en-US"/>
          </a:p>
        </p:txBody>
      </p:sp>
      <p:sp>
        <p:nvSpPr>
          <p:cNvPr id="1048591" name=""/>
          <p:cNvSpPr>
            <a:spLocks noGrp="1"/>
          </p:cNvSpPr>
          <p:nvPr>
            <p:ph idx="1"/>
          </p:nvPr>
        </p:nvSpPr>
        <p:spPr>
          <a:solidFill>
            <a:srgbClr val="C0C0C0"/>
          </a:solidFill>
        </p:spPr>
        <p:txBody>
          <a:bodyPr/>
          <a:p>
            <a:pPr indent="0" marL="0">
              <a:buNone/>
            </a:pPr>
            <a:r>
              <a:rPr lang="en-US"/>
              <a:t> </a:t>
            </a:r>
            <a:r>
              <a:rPr lang="en-US"/>
              <a:t> </a:t>
            </a:r>
            <a:r>
              <a:rPr lang="en-US"/>
              <a:t>समाजशास्त्र</a:t>
            </a:r>
            <a:r>
              <a:rPr lang="en-US"/>
              <a:t> हे</a:t>
            </a:r>
            <a:r>
              <a:rPr lang="en-US"/>
              <a:t> अगदी</a:t>
            </a:r>
            <a:r>
              <a:rPr lang="en-US"/>
              <a:t> अलीकडील काळात</a:t>
            </a:r>
            <a:r>
              <a:rPr lang="en-US"/>
              <a:t> म्हणजे एकोणिसाव्या</a:t>
            </a:r>
            <a:r>
              <a:rPr lang="en-US"/>
              <a:t> शतकाच्या</a:t>
            </a:r>
            <a:r>
              <a:rPr lang="en-US"/>
              <a:t> पूर्वार्धात</a:t>
            </a:r>
            <a:r>
              <a:rPr lang="en-US"/>
              <a:t> निर्माण</a:t>
            </a:r>
            <a:r>
              <a:rPr lang="en-US"/>
              <a:t> झालेले</a:t>
            </a:r>
            <a:r>
              <a:rPr lang="en-US"/>
              <a:t> शास्त्र आहे</a:t>
            </a:r>
            <a:r>
              <a:rPr lang="en-US"/>
              <a:t>.</a:t>
            </a:r>
            <a:r>
              <a:rPr lang="en-US"/>
              <a:t> मानवी</a:t>
            </a:r>
            <a:r>
              <a:rPr lang="en-US"/>
              <a:t> समाजाच्या</a:t>
            </a:r>
            <a:r>
              <a:rPr lang="en-US"/>
              <a:t> सर्वांगीण</a:t>
            </a:r>
            <a:r>
              <a:rPr lang="en-US"/>
              <a:t> व</a:t>
            </a:r>
            <a:r>
              <a:rPr lang="en-US"/>
              <a:t> पद्धतशीर</a:t>
            </a:r>
            <a:r>
              <a:rPr lang="en-US"/>
              <a:t> अभ्यास</a:t>
            </a:r>
            <a:r>
              <a:rPr lang="en-US"/>
              <a:t> </a:t>
            </a:r>
            <a:r>
              <a:rPr lang="en-US"/>
              <a:t>समाजशास्त्र करते</a:t>
            </a:r>
            <a:r>
              <a:rPr lang="en-US"/>
              <a:t>.</a:t>
            </a:r>
            <a:r>
              <a:rPr lang="en-US"/>
              <a:t>अखिल मानवी समाजाचा अभ्यास करण्यासाठी समाजशास्त्रात ढोबळमानाने ग्रामीण समाजशास्त्र</a:t>
            </a:r>
            <a:r>
              <a:rPr lang="en-US"/>
              <a:t>,</a:t>
            </a:r>
            <a:r>
              <a:rPr lang="en-US"/>
              <a:t> नागरी समाजशास्त्र</a:t>
            </a:r>
            <a:r>
              <a:rPr lang="en-US"/>
              <a:t> व</a:t>
            </a:r>
            <a:r>
              <a:rPr lang="en-US"/>
              <a:t> आदिवासी</a:t>
            </a:r>
            <a:r>
              <a:rPr lang="en-US"/>
              <a:t> समाजशास्त्र</a:t>
            </a:r>
            <a:r>
              <a:rPr lang="en-US"/>
              <a:t> अशा समाजशास्त्राच्या शाखा निर्माण झाले आहेत</a:t>
            </a:r>
            <a:r>
              <a:rPr lang="en-US"/>
              <a:t>.</a:t>
            </a:r>
            <a:r>
              <a:rPr lang="en-US"/>
              <a:t> नागरी समाजशास्त्र हे समाजशास्त्राचे एक प्रमुख शाखा </a:t>
            </a:r>
            <a:r>
              <a:rPr lang="en-US"/>
              <a:t>आहे</a:t>
            </a:r>
            <a:r>
              <a:rPr lang="en-US"/>
              <a:t>.</a:t>
            </a:r>
            <a:r>
              <a:rPr lang="en-US"/>
              <a:t> नागरी</a:t>
            </a:r>
            <a:r>
              <a:rPr lang="en-US"/>
              <a:t> समाज</a:t>
            </a:r>
            <a:r>
              <a:rPr lang="en-US"/>
              <a:t> शास्त्र</a:t>
            </a:r>
            <a:r>
              <a:rPr lang="en-US"/>
              <a:t> हे</a:t>
            </a:r>
            <a:r>
              <a:rPr lang="en-US"/>
              <a:t> नगरातील</a:t>
            </a:r>
            <a:r>
              <a:rPr lang="en-US"/>
              <a:t> समाजाचे</a:t>
            </a:r>
            <a:r>
              <a:rPr lang="en-US"/>
              <a:t> शास्त्रीय</a:t>
            </a:r>
            <a:r>
              <a:rPr lang="en-US"/>
              <a:t> पद्धतीने</a:t>
            </a:r>
            <a:r>
              <a:rPr lang="en-US"/>
              <a:t> अभ्यास</a:t>
            </a:r>
            <a:r>
              <a:rPr lang="en-US"/>
              <a:t> करणारे</a:t>
            </a:r>
            <a:r>
              <a:rPr lang="en-US"/>
              <a:t> शास्त्र</a:t>
            </a:r>
            <a:r>
              <a:rPr lang="en-US"/>
              <a:t> आहे</a:t>
            </a:r>
            <a:r>
              <a:rPr lang="en-US"/>
              <a:t>.</a:t>
            </a:r>
            <a:r>
              <a:rPr lang="en-US"/>
              <a:t> नागरी</a:t>
            </a:r>
            <a:r>
              <a:rPr lang="en-US"/>
              <a:t> समाजशास्त्राचा</a:t>
            </a:r>
            <a:r>
              <a:rPr lang="en-US"/>
              <a:t> अर्थ</a:t>
            </a:r>
            <a:r>
              <a:rPr lang="en-US"/>
              <a:t> समजून</a:t>
            </a:r>
            <a:r>
              <a:rPr lang="en-US"/>
              <a:t> घेण्यासाठी</a:t>
            </a:r>
            <a:r>
              <a:rPr lang="en-US"/>
              <a:t> पुढील </a:t>
            </a:r>
            <a:r>
              <a:rPr lang="en-US"/>
              <a:t>व्याख्यांचा</a:t>
            </a:r>
            <a:r>
              <a:rPr lang="en-US"/>
              <a:t> आढावा घेणे</a:t>
            </a:r>
            <a:r>
              <a:rPr lang="en-US"/>
              <a:t> क्रमप्राप्त</a:t>
            </a:r>
            <a:r>
              <a:rPr lang="en-US"/>
              <a:t> ठरते</a:t>
            </a:r>
            <a:r>
              <a:rPr lang="en-US"/>
              <a:t>.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645929"/>
          </a:xfrm>
          <a:solidFill>
            <a:srgbClr val="808080"/>
          </a:solidFill>
        </p:spPr>
        <p:txBody>
          <a:bodyPr/>
          <a:p>
            <a:r>
              <a:rPr lang="en-US"/>
              <a:t>नागर</a:t>
            </a:r>
            <a:r>
              <a:rPr lang="en-US"/>
              <a:t> म्हणजे</a:t>
            </a:r>
            <a:r>
              <a:rPr lang="en-US"/>
              <a:t> काय</a:t>
            </a:r>
            <a:r>
              <a:rPr lang="en-US"/>
              <a:t>?</a:t>
            </a:r>
            <a:r>
              <a:rPr lang="en-US"/>
              <a:t> अर्थ</a:t>
            </a:r>
            <a:r>
              <a:rPr lang="en-US"/>
              <a:t> व व्याख्या</a:t>
            </a:r>
            <a:endParaRPr lang="en-US"/>
          </a:p>
        </p:txBody>
      </p:sp>
      <p:sp>
        <p:nvSpPr>
          <p:cNvPr id="1048587" name=""/>
          <p:cNvSpPr>
            <a:spLocks noGrp="1"/>
          </p:cNvSpPr>
          <p:nvPr>
            <p:ph idx="1"/>
          </p:nvPr>
        </p:nvSpPr>
        <p:spPr>
          <a:xfrm>
            <a:off x="611330" y="1825625"/>
            <a:ext cx="7904019" cy="3936891"/>
          </a:xfrm>
          <a:solidFill>
            <a:srgbClr val="C0C0C0"/>
          </a:solidFill>
        </p:spPr>
        <p:txBody>
          <a:bodyPr>
            <a:normAutofit fontScale="96429" lnSpcReduction="20000"/>
          </a:bodyPr>
          <a:p>
            <a:pPr>
              <a:buFont typeface="Wingdings" charset="2"/>
              <a:buChar char="u"/>
            </a:pPr>
            <a:r>
              <a:rPr lang="en-US"/>
              <a:t> </a:t>
            </a:r>
            <a:r>
              <a:rPr lang="en-US"/>
              <a:t>बर्गल</a:t>
            </a:r>
            <a:r>
              <a:rPr lang="en-US"/>
              <a:t> </a:t>
            </a:r>
            <a:r>
              <a:rPr lang="en-US"/>
              <a:t>यांच्या</a:t>
            </a:r>
            <a:r>
              <a:rPr lang="en-US"/>
              <a:t> </a:t>
            </a:r>
            <a:r>
              <a:rPr lang="en-US"/>
              <a:t>मते</a:t>
            </a:r>
            <a:r>
              <a:rPr lang="en-US"/>
              <a:t>:</a:t>
            </a:r>
            <a:r>
              <a:rPr lang="en-US"/>
              <a:t>-</a:t>
            </a:r>
            <a:r>
              <a:rPr lang="en-US"/>
              <a:t> </a:t>
            </a:r>
            <a:r>
              <a:rPr lang="en-US"/>
              <a:t>जा स्थानातील</a:t>
            </a:r>
            <a:r>
              <a:rPr lang="en-US"/>
              <a:t> बहुतांशी लोक कृषी व्यवसाय व्यतिरिक्त अन्य व्यवसायांमध्ये गुंतलेले असतात अशा स्थानाला नगर असे म्हणतात</a:t>
            </a:r>
            <a:r>
              <a:rPr lang="en-US"/>
              <a:t>.</a:t>
            </a:r>
            <a:endParaRPr lang="en-US"/>
          </a:p>
          <a:p>
            <a:pPr>
              <a:buFont typeface="Wingdings" charset="2"/>
              <a:buChar char="u"/>
            </a:pPr>
            <a:r>
              <a:rPr lang="en-US"/>
              <a:t> </a:t>
            </a:r>
            <a:r>
              <a:rPr lang="en-US"/>
              <a:t> </a:t>
            </a:r>
            <a:r>
              <a:rPr lang="en-US"/>
              <a:t>लुईस</a:t>
            </a:r>
            <a:r>
              <a:rPr lang="en-US"/>
              <a:t> वर्थ</a:t>
            </a:r>
            <a:r>
              <a:rPr lang="en-US"/>
              <a:t>:</a:t>
            </a:r>
            <a:r>
              <a:rPr lang="en-US"/>
              <a:t>-</a:t>
            </a:r>
            <a:r>
              <a:rPr lang="en-US"/>
              <a:t> </a:t>
            </a:r>
            <a:r>
              <a:rPr lang="en-US"/>
              <a:t>सामाजिक</a:t>
            </a:r>
            <a:r>
              <a:rPr lang="en-US"/>
              <a:t> विविधता</a:t>
            </a:r>
            <a:r>
              <a:rPr lang="en-US"/>
              <a:t> असणाऱ्या</a:t>
            </a:r>
            <a:r>
              <a:rPr lang="en-US"/>
              <a:t> व्यक्तींची</a:t>
            </a:r>
            <a:r>
              <a:rPr lang="en-US"/>
              <a:t> सापेक्ष</a:t>
            </a:r>
            <a:r>
              <a:rPr lang="en-US"/>
              <a:t> दृष्टीने</a:t>
            </a:r>
            <a:r>
              <a:rPr lang="en-US"/>
              <a:t> मोठी</a:t>
            </a:r>
            <a:r>
              <a:rPr lang="en-US"/>
              <a:t>,</a:t>
            </a:r>
            <a:r>
              <a:rPr lang="en-US"/>
              <a:t> दाट</a:t>
            </a:r>
            <a:r>
              <a:rPr lang="en-US"/>
              <a:t> आणि</a:t>
            </a:r>
            <a:r>
              <a:rPr lang="en-US"/>
              <a:t> </a:t>
            </a:r>
            <a:r>
              <a:rPr lang="en-US"/>
              <a:t>स्थाई</a:t>
            </a:r>
            <a:r>
              <a:rPr lang="en-US"/>
              <a:t> वसाहत</a:t>
            </a:r>
            <a:r>
              <a:rPr lang="en-US"/>
              <a:t> म्हणजे</a:t>
            </a:r>
            <a:r>
              <a:rPr lang="en-US"/>
              <a:t> नगर</a:t>
            </a:r>
            <a:r>
              <a:rPr lang="en-US"/>
              <a:t> किंवा</a:t>
            </a:r>
            <a:r>
              <a:rPr lang="en-US"/>
              <a:t> शहर</a:t>
            </a:r>
            <a:r>
              <a:rPr lang="en-US"/>
              <a:t> होय</a:t>
            </a:r>
            <a:r>
              <a:rPr lang="en-US"/>
              <a:t>.</a:t>
            </a:r>
            <a:endParaRPr lang="en-US"/>
          </a:p>
          <a:p>
            <a:pPr>
              <a:buFont typeface="Wingdings" charset="2"/>
              <a:buChar char="u"/>
            </a:pPr>
            <a:r>
              <a:rPr lang="en-US"/>
              <a:t>थोडक्यात</a:t>
            </a:r>
            <a:r>
              <a:rPr lang="en-US"/>
              <a:t> ज्या समूहात</a:t>
            </a:r>
            <a:r>
              <a:rPr lang="en-US"/>
              <a:t> बहुतांशी लोक</a:t>
            </a:r>
            <a:r>
              <a:rPr lang="en-US"/>
              <a:t> शेती</a:t>
            </a:r>
            <a:r>
              <a:rPr lang="en-US"/>
              <a:t>व्यवसाय व्यतिरिक्त</a:t>
            </a:r>
            <a:r>
              <a:rPr lang="en-US"/>
              <a:t> इतर</a:t>
            </a:r>
            <a:r>
              <a:rPr lang="en-US"/>
              <a:t> दुय्यम</a:t>
            </a:r>
            <a:r>
              <a:rPr lang="en-US"/>
              <a:t> व्यवसायात</a:t>
            </a:r>
            <a:r>
              <a:rPr lang="en-US"/>
              <a:t> गुंतलेले</a:t>
            </a:r>
            <a:r>
              <a:rPr lang="en-US"/>
              <a:t> असतात</a:t>
            </a:r>
            <a:r>
              <a:rPr lang="en-US"/>
              <a:t> आणि</a:t>
            </a:r>
            <a:r>
              <a:rPr lang="en-US"/>
              <a:t> त्यांच्यात</a:t>
            </a:r>
            <a:r>
              <a:rPr lang="en-US"/>
              <a:t> दुय्यम संबंध</a:t>
            </a:r>
            <a:r>
              <a:rPr lang="en-US"/>
              <a:t> असतात</a:t>
            </a:r>
            <a:r>
              <a:rPr lang="en-US"/>
              <a:t> अशा</a:t>
            </a:r>
            <a:r>
              <a:rPr lang="en-US"/>
              <a:t> समूहाला</a:t>
            </a:r>
            <a:r>
              <a:rPr lang="en-US"/>
              <a:t> नागरी</a:t>
            </a:r>
            <a:r>
              <a:rPr lang="en-US"/>
              <a:t> समुदाय</a:t>
            </a:r>
            <a:r>
              <a:rPr lang="en-US"/>
              <a:t> असे</a:t>
            </a:r>
            <a:r>
              <a:rPr lang="en-US"/>
              <a:t> म्हटले</a:t>
            </a:r>
            <a:r>
              <a:rPr lang="en-US"/>
              <a:t> जाते</a:t>
            </a:r>
            <a:r>
              <a:rPr lang="en-US"/>
              <a:t>.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611295"/>
          </a:xfrm>
          <a:solidFill>
            <a:srgbClr val="808080"/>
          </a:solidFill>
        </p:spPr>
        <p:txBody>
          <a:bodyPr/>
          <a:p>
            <a:r>
              <a:rPr lang="en-US"/>
              <a:t>नागरी समाजशास्त्राचा अर्थ</a:t>
            </a:r>
            <a:r>
              <a:rPr lang="en-US"/>
              <a:t> व व्याख्या</a:t>
            </a:r>
            <a:endParaRPr lang="en-US"/>
          </a:p>
        </p:txBody>
      </p:sp>
      <p:sp>
        <p:nvSpPr>
          <p:cNvPr id="1048589" name=""/>
          <p:cNvSpPr>
            <a:spLocks noGrp="1"/>
          </p:cNvSpPr>
          <p:nvPr>
            <p:ph idx="1"/>
          </p:nvPr>
        </p:nvSpPr>
        <p:spPr>
          <a:solidFill>
            <a:srgbClr val="C0C0C0"/>
          </a:solidFill>
        </p:spPr>
        <p:txBody>
          <a:bodyPr>
            <a:normAutofit fontScale="92857" lnSpcReduction="20000"/>
          </a:bodyPr>
          <a:p>
            <a:pPr indent="0" marL="0">
              <a:buNone/>
            </a:pPr>
            <a:endParaRPr lang="en-US"/>
          </a:p>
          <a:p>
            <a:pPr>
              <a:buFont typeface="Wingdings" charset="2"/>
              <a:buChar char="u"/>
            </a:pPr>
            <a:r>
              <a:rPr lang="en-US"/>
              <a:t>ए</a:t>
            </a:r>
            <a:r>
              <a:rPr lang="en-US"/>
              <a:t> टी</a:t>
            </a:r>
            <a:r>
              <a:rPr lang="en-US"/>
              <a:t> </a:t>
            </a:r>
            <a:r>
              <a:rPr lang="en-US"/>
              <a:t>हॉ</a:t>
            </a:r>
            <a:r>
              <a:rPr lang="en-US"/>
              <a:t>ब</a:t>
            </a:r>
            <a:r>
              <a:rPr lang="en-US"/>
              <a:t> हाऊस</a:t>
            </a:r>
            <a:r>
              <a:rPr lang="en-US"/>
              <a:t>:</a:t>
            </a:r>
            <a:r>
              <a:rPr lang="en-US"/>
              <a:t>-</a:t>
            </a:r>
            <a:r>
              <a:rPr lang="en-US"/>
              <a:t> </a:t>
            </a:r>
            <a:r>
              <a:rPr lang="en-US"/>
              <a:t>नागरी समाज जीवन आणि नागरी समस्यांचे </a:t>
            </a:r>
            <a:r>
              <a:rPr lang="en-US"/>
              <a:t>विशेष</a:t>
            </a:r>
            <a:r>
              <a:rPr lang="en-US"/>
              <a:t> </a:t>
            </a:r>
            <a:r>
              <a:rPr lang="en-US"/>
              <a:t>अध्ययन</a:t>
            </a:r>
            <a:r>
              <a:rPr lang="en-US"/>
              <a:t> करणारे शास्त्र म्हणजे नागरी समाजशास्त्र होय</a:t>
            </a:r>
            <a:r>
              <a:rPr lang="en-US"/>
              <a:t>.</a:t>
            </a:r>
            <a:endParaRPr lang="en-US"/>
          </a:p>
          <a:p>
            <a:pPr>
              <a:buFont typeface="Wingdings" charset="2"/>
              <a:buChar char="u"/>
            </a:pPr>
            <a:r>
              <a:rPr lang="en-US"/>
              <a:t> </a:t>
            </a:r>
            <a:r>
              <a:rPr lang="en-US"/>
              <a:t> बर्गे</a:t>
            </a:r>
            <a:r>
              <a:rPr lang="en-US"/>
              <a:t>ल</a:t>
            </a:r>
            <a:r>
              <a:rPr lang="en-US"/>
              <a:t>:</a:t>
            </a:r>
            <a:r>
              <a:rPr lang="en-US"/>
              <a:t>-</a:t>
            </a:r>
            <a:r>
              <a:rPr lang="en-US"/>
              <a:t> </a:t>
            </a:r>
            <a:r>
              <a:rPr lang="en-US"/>
              <a:t>नागरी समाजशास्त्र हे सामाजिक क्रिया</a:t>
            </a:r>
            <a:r>
              <a:rPr lang="en-US"/>
              <a:t>,</a:t>
            </a:r>
            <a:r>
              <a:rPr lang="en-US"/>
              <a:t> सामाजिक संबंध</a:t>
            </a:r>
            <a:r>
              <a:rPr lang="en-US"/>
              <a:t>,</a:t>
            </a:r>
            <a:r>
              <a:rPr lang="en-US"/>
              <a:t> सामाजिक संस्था या सर्वावर पडणाऱ्या नागरी जीवन पद्धतीच्या प्रभावांचा व तिच्या द्वारे विकसित होणाऱ्या </a:t>
            </a:r>
            <a:r>
              <a:rPr lang="en-US"/>
              <a:t>सभ्यतेचा</a:t>
            </a:r>
            <a:r>
              <a:rPr lang="en-US"/>
              <a:t> अभ्यास करणारे शास्त्र आहे</a:t>
            </a:r>
            <a:r>
              <a:rPr lang="en-US"/>
              <a:t>.</a:t>
            </a:r>
            <a:endParaRPr lang="en-US"/>
          </a:p>
          <a:p>
            <a:pPr>
              <a:buFont typeface="Wingdings" charset="2"/>
              <a:buChar char="u"/>
            </a:pPr>
            <a:r>
              <a:rPr lang="en-US"/>
              <a:t>प्रा</a:t>
            </a:r>
            <a:r>
              <a:rPr lang="en-US"/>
              <a:t>.</a:t>
            </a:r>
            <a:r>
              <a:rPr lang="en-US"/>
              <a:t> चंद्रकांत</a:t>
            </a:r>
            <a:r>
              <a:rPr lang="en-US"/>
              <a:t> खंडागळे</a:t>
            </a:r>
            <a:r>
              <a:rPr lang="en-US"/>
              <a:t>:</a:t>
            </a:r>
            <a:r>
              <a:rPr lang="en-US"/>
              <a:t>-</a:t>
            </a:r>
            <a:r>
              <a:rPr lang="en-US"/>
              <a:t>नागरी सामाजिक संबंधाचा</a:t>
            </a:r>
            <a:r>
              <a:rPr lang="en-US"/>
              <a:t> आणि</a:t>
            </a:r>
            <a:r>
              <a:rPr lang="en-US"/>
              <a:t> त्या संबंधातून</a:t>
            </a:r>
            <a:r>
              <a:rPr lang="en-US"/>
              <a:t> उद्भवणाऱ्या</a:t>
            </a:r>
            <a:r>
              <a:rPr lang="en-US"/>
              <a:t> सामाजिक</a:t>
            </a:r>
            <a:r>
              <a:rPr lang="en-US"/>
              <a:t> समस्यांचा</a:t>
            </a:r>
            <a:r>
              <a:rPr lang="en-US"/>
              <a:t> वैज्ञानिक</a:t>
            </a:r>
            <a:r>
              <a:rPr lang="en-US"/>
              <a:t> पद्धतीने</a:t>
            </a:r>
            <a:r>
              <a:rPr lang="en-US"/>
              <a:t> अभ्यास</a:t>
            </a:r>
            <a:r>
              <a:rPr lang="en-US"/>
              <a:t> करणारी</a:t>
            </a:r>
            <a:r>
              <a:rPr lang="en-US"/>
              <a:t> समाजशास्त्राची</a:t>
            </a:r>
            <a:r>
              <a:rPr lang="en-US"/>
              <a:t> एक शाखा</a:t>
            </a:r>
            <a:r>
              <a:rPr lang="en-US"/>
              <a:t> म्हणजे</a:t>
            </a:r>
            <a:r>
              <a:rPr lang="en-US"/>
              <a:t> नागरी</a:t>
            </a:r>
            <a:r>
              <a:rPr lang="en-US"/>
              <a:t> समाज शास्त्र होय</a:t>
            </a:r>
            <a:r>
              <a:rPr lang="en-US"/>
              <a:t>.</a:t>
            </a:r>
            <a:r>
              <a:rPr lang="en-US"/>
              <a:t> 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52063" cy="1671905"/>
          </a:xfrm>
          <a:solidFill>
            <a:srgbClr val="808080"/>
          </a:solidFill>
        </p:spPr>
        <p:txBody>
          <a:bodyPr/>
          <a:p>
            <a:r>
              <a:rPr lang="en-US"/>
              <a:t>नागरी</a:t>
            </a:r>
            <a:r>
              <a:rPr lang="en-US"/>
              <a:t> समाजशास्त्राची</a:t>
            </a:r>
            <a:r>
              <a:rPr lang="en-US"/>
              <a:t> व्याप्ती</a:t>
            </a:r>
            <a:r>
              <a:rPr lang="en-US"/>
              <a:t> व</a:t>
            </a:r>
            <a:r>
              <a:rPr lang="en-US"/>
              <a:t> अभ्यास</a:t>
            </a:r>
            <a:r>
              <a:rPr lang="en-US"/>
              <a:t> </a:t>
            </a:r>
            <a:r>
              <a:rPr lang="en-US"/>
              <a:t>विषय</a:t>
            </a:r>
            <a:endParaRPr lang="en-US"/>
          </a:p>
        </p:txBody>
      </p:sp>
      <p:sp>
        <p:nvSpPr>
          <p:cNvPr id="1048654" name=""/>
          <p:cNvSpPr>
            <a:spLocks noGrp="1"/>
          </p:cNvSpPr>
          <p:nvPr>
            <p:ph idx="1"/>
          </p:nvPr>
        </p:nvSpPr>
        <p:spPr>
          <a:solidFill>
            <a:srgbClr val="C0C0C0"/>
          </a:solidFill>
        </p:spPr>
        <p:txBody>
          <a:bodyPr>
            <a:normAutofit fontScale="85714" lnSpcReduction="20000"/>
          </a:bodyPr>
          <a:p>
            <a:r>
              <a:rPr lang="en-US"/>
              <a:t>वरील</a:t>
            </a:r>
            <a:r>
              <a:rPr lang="en-US"/>
              <a:t> विविध</a:t>
            </a:r>
            <a:r>
              <a:rPr lang="en-US"/>
              <a:t> </a:t>
            </a:r>
            <a:r>
              <a:rPr lang="en-US"/>
              <a:t>व्याख्या</a:t>
            </a:r>
            <a:r>
              <a:rPr lang="en-US"/>
              <a:t> वरून</a:t>
            </a:r>
            <a:r>
              <a:rPr lang="en-US"/>
              <a:t> नागरी</a:t>
            </a:r>
            <a:r>
              <a:rPr lang="en-US"/>
              <a:t> समाजशास्त्राच्या</a:t>
            </a:r>
            <a:r>
              <a:rPr lang="en-US"/>
              <a:t> व्यक्तीची किंवा</a:t>
            </a:r>
            <a:r>
              <a:rPr lang="en-US"/>
              <a:t> अभ्यास</a:t>
            </a:r>
            <a:r>
              <a:rPr lang="en-US"/>
              <a:t> विषयाची सर्वसाधारण</a:t>
            </a:r>
            <a:r>
              <a:rPr lang="en-US"/>
              <a:t> कल्पना</a:t>
            </a:r>
            <a:r>
              <a:rPr lang="en-US"/>
              <a:t> येण्यास</a:t>
            </a:r>
            <a:r>
              <a:rPr lang="en-US"/>
              <a:t> मदत</a:t>
            </a:r>
            <a:r>
              <a:rPr lang="en-US"/>
              <a:t> होते</a:t>
            </a:r>
            <a:r>
              <a:rPr lang="en-US"/>
              <a:t>.</a:t>
            </a:r>
            <a:r>
              <a:rPr lang="en-US"/>
              <a:t> </a:t>
            </a:r>
            <a:endParaRPr lang="en-US"/>
          </a:p>
          <a:p>
            <a:r>
              <a:rPr lang="en-US"/>
              <a:t>श्रीमती डब्ल्यू </a:t>
            </a:r>
            <a:r>
              <a:rPr lang="en-US"/>
              <a:t>ब्रा</a:t>
            </a:r>
            <a:r>
              <a:rPr lang="en-US"/>
              <a:t>ईस व बेंजामिन खान</a:t>
            </a:r>
            <a:r>
              <a:rPr lang="en-US"/>
              <a:t> यांनी </a:t>
            </a:r>
            <a:r>
              <a:rPr lang="en-US"/>
              <a:t>introduction</a:t>
            </a:r>
            <a:r>
              <a:rPr lang="en-US"/>
              <a:t> to</a:t>
            </a:r>
            <a:r>
              <a:rPr lang="en-US"/>
              <a:t> urban</a:t>
            </a:r>
            <a:r>
              <a:rPr lang="en-US"/>
              <a:t> sociology</a:t>
            </a:r>
            <a:r>
              <a:rPr lang="en-US"/>
              <a:t> या ग्रंथात </a:t>
            </a:r>
            <a:r>
              <a:rPr lang="en-US"/>
              <a:t>1</a:t>
            </a:r>
            <a:r>
              <a:rPr lang="en-US"/>
              <a:t>.</a:t>
            </a:r>
            <a:r>
              <a:rPr lang="en-US"/>
              <a:t> </a:t>
            </a:r>
            <a:r>
              <a:rPr lang="en-US"/>
              <a:t>नगरांचा</a:t>
            </a:r>
            <a:r>
              <a:rPr lang="en-US"/>
              <a:t> अभ्यास</a:t>
            </a:r>
            <a:r>
              <a:rPr lang="en-US"/>
              <a:t> </a:t>
            </a:r>
            <a:r>
              <a:rPr lang="en-US"/>
              <a:t>2</a:t>
            </a:r>
            <a:r>
              <a:rPr lang="en-US"/>
              <a:t>.</a:t>
            </a:r>
            <a:r>
              <a:rPr lang="en-US"/>
              <a:t> </a:t>
            </a:r>
            <a:r>
              <a:rPr lang="en-US"/>
              <a:t>नागरी</a:t>
            </a:r>
            <a:r>
              <a:rPr lang="en-US"/>
              <a:t> समस्यांचा</a:t>
            </a:r>
            <a:r>
              <a:rPr lang="en-US"/>
              <a:t> अभ्यास</a:t>
            </a:r>
            <a:endParaRPr lang="en-US"/>
          </a:p>
          <a:p>
            <a:r>
              <a:rPr lang="en-US"/>
              <a:t>गार्डन</a:t>
            </a:r>
            <a:r>
              <a:rPr lang="en-US"/>
              <a:t> एरिक्‍सन यांनी</a:t>
            </a:r>
            <a:r>
              <a:rPr lang="en-US"/>
              <a:t> आपल्या</a:t>
            </a:r>
            <a:r>
              <a:rPr lang="en-US"/>
              <a:t> </a:t>
            </a:r>
            <a:r>
              <a:rPr lang="en-US"/>
              <a:t>urban</a:t>
            </a:r>
            <a:r>
              <a:rPr lang="en-US"/>
              <a:t> behaviour</a:t>
            </a:r>
            <a:r>
              <a:rPr lang="en-US"/>
              <a:t>या ग्रंथात नागरी नियंत्रण नागरी सामाजिक संरचना नागरी सभ्यता व संस्कृती आणि नागरी सामाजिक संघटना यांचा समावेश </a:t>
            </a:r>
            <a:r>
              <a:rPr lang="en-US"/>
              <a:t>व्यक्ती</a:t>
            </a:r>
            <a:r>
              <a:rPr lang="en-US"/>
              <a:t> व्या</a:t>
            </a:r>
            <a:r>
              <a:rPr lang="en-US"/>
              <a:t>प</a:t>
            </a:r>
            <a:r>
              <a:rPr lang="en-US"/>
              <a:t>्त</a:t>
            </a:r>
            <a:r>
              <a:rPr lang="en-US"/>
              <a:t>ी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मध्ये केला आहे</a:t>
            </a:r>
            <a:r>
              <a:rPr lang="en-US"/>
              <a:t>.</a:t>
            </a:r>
            <a:endParaRPr lang="en-US"/>
          </a:p>
          <a:p>
            <a:r>
              <a:rPr lang="en-US"/>
              <a:t>पार्क</a:t>
            </a:r>
            <a:r>
              <a:rPr lang="en-US"/>
              <a:t> व बर्जेस</a:t>
            </a:r>
            <a:r>
              <a:rPr lang="en-US"/>
              <a:t> यांनी</a:t>
            </a:r>
            <a:r>
              <a:rPr lang="en-US"/>
              <a:t> आपल्या</a:t>
            </a:r>
            <a:r>
              <a:rPr lang="en-US"/>
              <a:t> urban</a:t>
            </a:r>
            <a:r>
              <a:rPr lang="en-US"/>
              <a:t> community</a:t>
            </a:r>
            <a:r>
              <a:rPr lang="en-US"/>
              <a:t> </a:t>
            </a:r>
            <a:r>
              <a:rPr lang="en-US"/>
              <a:t>या</a:t>
            </a:r>
            <a:r>
              <a:rPr lang="en-US"/>
              <a:t> ग्रंथात</a:t>
            </a:r>
            <a:r>
              <a:rPr lang="en-US"/>
              <a:t> </a:t>
            </a:r>
            <a:r>
              <a:rPr lang="en-US"/>
              <a:t>1</a:t>
            </a:r>
            <a:r>
              <a:rPr lang="en-US"/>
              <a:t>.</a:t>
            </a:r>
            <a:r>
              <a:rPr lang="en-US"/>
              <a:t> परिस्थितीशास्त्र</a:t>
            </a:r>
            <a:r>
              <a:rPr lang="en-US"/>
              <a:t> यात</a:t>
            </a:r>
            <a:r>
              <a:rPr lang="en-US"/>
              <a:t> मानव परिस्थिती शास्त्र व सामाजिक परिस्थितीशास्त्र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2</a:t>
            </a:r>
            <a:r>
              <a:rPr lang="en-US"/>
              <a:t>.</a:t>
            </a:r>
            <a:r>
              <a:rPr lang="en-US"/>
              <a:t> सामाजिक संघटन</a:t>
            </a:r>
            <a:r>
              <a:rPr lang="en-US"/>
              <a:t> </a:t>
            </a:r>
            <a:r>
              <a:rPr lang="en-US"/>
              <a:t>3</a:t>
            </a:r>
            <a:r>
              <a:rPr lang="en-US"/>
              <a:t>.</a:t>
            </a:r>
            <a:r>
              <a:rPr lang="en-US"/>
              <a:t> सामाजिक</a:t>
            </a:r>
            <a:r>
              <a:rPr lang="en-US"/>
              <a:t> विघटन</a:t>
            </a:r>
            <a:r>
              <a:rPr lang="en-US"/>
              <a:t> या तीन</a:t>
            </a:r>
            <a:r>
              <a:rPr lang="en-US"/>
              <a:t> गोष्टींचा</a:t>
            </a:r>
            <a:r>
              <a:rPr lang="en-US"/>
              <a:t> समावेश</a:t>
            </a:r>
            <a:r>
              <a:rPr lang="en-US"/>
              <a:t> नाही</a:t>
            </a:r>
            <a:r>
              <a:rPr lang="en-US"/>
              <a:t> समाजशास्त्राच्या व्यक्तीमध्ये</a:t>
            </a:r>
            <a:r>
              <a:rPr lang="en-US"/>
              <a:t> केला</a:t>
            </a:r>
            <a:r>
              <a:rPr lang="en-US"/>
              <a:t> आहे</a:t>
            </a:r>
            <a:r>
              <a:rPr lang="en-US"/>
              <a:t>.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6" name=""/>
          <p:cNvSpPr>
            <a:spLocks noGrp="1"/>
          </p:cNvSpPr>
          <p:nvPr>
            <p:ph idx="1"/>
          </p:nvPr>
        </p:nvSpPr>
        <p:spPr>
          <a:xfrm>
            <a:off x="628650" y="137205"/>
            <a:ext cx="7531677" cy="6039758"/>
          </a:xfrm>
          <a:solidFill>
            <a:srgbClr val="C0C0C0"/>
          </a:solidFill>
        </p:spPr>
        <p:txBody>
          <a:bodyPr>
            <a:normAutofit/>
          </a:bodyPr>
          <a:p>
            <a:r>
              <a:rPr lang="en-US"/>
              <a:t>वरील अभ्यासकांच्या व इतर काही अभ्यासकांच्या मतांच्या आधारे सर्वसमावेशक नागरी समाजशास्त्राच्या अभ्यासात मागे बाबतीत तीन घटकांचा समावेश करण्यात आला आहे</a:t>
            </a:r>
            <a:r>
              <a:rPr lang="en-US"/>
              <a:t>.</a:t>
            </a:r>
            <a:endParaRPr lang="en-US"/>
          </a:p>
          <a:p>
            <a:r>
              <a:rPr lang="en-US"/>
              <a:t>नागरी</a:t>
            </a:r>
            <a:r>
              <a:rPr lang="en-US"/>
              <a:t> समुदायाचा अभ्यास</a:t>
            </a:r>
            <a:endParaRPr lang="en-US"/>
          </a:p>
          <a:p>
            <a:r>
              <a:rPr lang="en-US"/>
              <a:t>नागरी</a:t>
            </a:r>
            <a:r>
              <a:rPr lang="en-US"/>
              <a:t> जीवन पद्धतीचा अभ्यास</a:t>
            </a:r>
            <a:endParaRPr lang="en-US"/>
          </a:p>
          <a:p>
            <a:r>
              <a:rPr lang="en-US"/>
              <a:t>नागरी</a:t>
            </a:r>
            <a:r>
              <a:rPr lang="en-US"/>
              <a:t> </a:t>
            </a:r>
            <a:r>
              <a:rPr lang="en-US"/>
              <a:t>सामाजिक</a:t>
            </a:r>
            <a:r>
              <a:rPr lang="en-US"/>
              <a:t> संघटनाचा</a:t>
            </a:r>
            <a:r>
              <a:rPr lang="en-US"/>
              <a:t> अभ्यास</a:t>
            </a:r>
            <a:endParaRPr lang="en-US"/>
          </a:p>
          <a:p>
            <a:r>
              <a:rPr lang="en-US"/>
              <a:t>नागरी</a:t>
            </a:r>
            <a:r>
              <a:rPr lang="en-US"/>
              <a:t> सामाजिक</a:t>
            </a:r>
            <a:r>
              <a:rPr lang="en-US"/>
              <a:t> प्रक्रियांचा</a:t>
            </a:r>
            <a:r>
              <a:rPr lang="en-US"/>
              <a:t> अभ्यास</a:t>
            </a:r>
            <a:endParaRPr lang="en-US"/>
          </a:p>
          <a:p>
            <a:r>
              <a:rPr lang="en-US"/>
              <a:t>नागरी</a:t>
            </a:r>
            <a:r>
              <a:rPr lang="en-US"/>
              <a:t> आर्थिक</a:t>
            </a:r>
            <a:r>
              <a:rPr lang="en-US"/>
              <a:t> जीवनाचा</a:t>
            </a:r>
            <a:r>
              <a:rPr lang="en-US"/>
              <a:t> अभ्यास</a:t>
            </a:r>
            <a:endParaRPr lang="en-US"/>
          </a:p>
          <a:p>
            <a:r>
              <a:rPr lang="en-US"/>
              <a:t>नागरी</a:t>
            </a:r>
            <a:r>
              <a:rPr lang="en-US"/>
              <a:t> राजकीय</a:t>
            </a:r>
            <a:r>
              <a:rPr lang="en-US"/>
              <a:t> जीवनाचा</a:t>
            </a:r>
            <a:r>
              <a:rPr lang="en-US"/>
              <a:t> अभ्यास</a:t>
            </a:r>
            <a:endParaRPr lang="en-US"/>
          </a:p>
          <a:p>
            <a:r>
              <a:rPr lang="en-US"/>
              <a:t>नागरी</a:t>
            </a:r>
            <a:r>
              <a:rPr lang="en-US"/>
              <a:t> धार्मिक</a:t>
            </a:r>
            <a:r>
              <a:rPr lang="en-US"/>
              <a:t> जीवनाचा</a:t>
            </a:r>
            <a:r>
              <a:rPr lang="en-US"/>
              <a:t> अभ्यास</a:t>
            </a:r>
            <a:endParaRPr lang="en-US"/>
          </a:p>
          <a:p>
            <a:r>
              <a:rPr lang="en-US"/>
              <a:t>नागरीकरणा</a:t>
            </a:r>
            <a:r>
              <a:rPr lang="en-US"/>
              <a:t>च्या</a:t>
            </a:r>
            <a:r>
              <a:rPr lang="en-US"/>
              <a:t> प्रक्रियेचा</a:t>
            </a:r>
            <a:r>
              <a:rPr lang="en-US"/>
              <a:t> अभ्यास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8" name=""/>
          <p:cNvSpPr>
            <a:spLocks noGrp="1"/>
          </p:cNvSpPr>
          <p:nvPr>
            <p:ph idx="1"/>
          </p:nvPr>
        </p:nvSpPr>
        <p:spPr>
          <a:xfrm>
            <a:off x="628650" y="475968"/>
            <a:ext cx="7930150" cy="5700995"/>
          </a:xfrm>
          <a:solidFill>
            <a:srgbClr val="C0C0C0"/>
          </a:solidFill>
        </p:spPr>
        <p:txBody>
          <a:bodyPr>
            <a:normAutofit/>
          </a:bodyPr>
          <a:p>
            <a:pPr indent="0" marL="0">
              <a:buNone/>
            </a:pPr>
            <a:endParaRPr lang="en-US"/>
          </a:p>
          <a:p>
            <a:r>
              <a:rPr lang="en-US"/>
              <a:t>नागरी</a:t>
            </a:r>
            <a:r>
              <a:rPr lang="en-US"/>
              <a:t> सामाजिक</a:t>
            </a:r>
            <a:r>
              <a:rPr lang="en-US"/>
              <a:t> समस्यांचा</a:t>
            </a:r>
            <a:r>
              <a:rPr lang="en-US"/>
              <a:t> अभ्यास</a:t>
            </a:r>
            <a:endParaRPr lang="en-US"/>
          </a:p>
          <a:p>
            <a:pPr/>
            <a:r>
              <a:rPr lang="en-US"/>
              <a:t>नागरी</a:t>
            </a:r>
            <a:r>
              <a:rPr lang="en-US"/>
              <a:t> सामाजिक</a:t>
            </a:r>
            <a:r>
              <a:rPr lang="en-US"/>
              <a:t> परिवर्तनाचा</a:t>
            </a:r>
            <a:r>
              <a:rPr lang="en-US"/>
              <a:t> अभ्यास</a:t>
            </a:r>
            <a:endParaRPr lang="en-US"/>
          </a:p>
          <a:p>
            <a:pPr/>
            <a:r>
              <a:rPr lang="en-US"/>
              <a:t>नागरी</a:t>
            </a:r>
            <a:r>
              <a:rPr lang="en-US"/>
              <a:t> सामाजिक</a:t>
            </a:r>
            <a:r>
              <a:rPr lang="en-US"/>
              <a:t> नियोजनाचा</a:t>
            </a:r>
            <a:r>
              <a:rPr lang="en-US"/>
              <a:t> अभ्यास</a:t>
            </a:r>
            <a:endParaRPr lang="en-US"/>
          </a:p>
          <a:p>
            <a:pPr/>
            <a:r>
              <a:rPr lang="en-US"/>
              <a:t>नागरी</a:t>
            </a:r>
            <a:r>
              <a:rPr lang="en-US"/>
              <a:t> सामाजिक</a:t>
            </a:r>
            <a:r>
              <a:rPr lang="en-US"/>
              <a:t> नियंत्रणाचे अभ्यास</a:t>
            </a:r>
            <a:endParaRPr lang="en-US"/>
          </a:p>
          <a:p>
            <a:pPr/>
            <a:r>
              <a:rPr lang="en-US"/>
              <a:t>नागरी</a:t>
            </a:r>
            <a:r>
              <a:rPr lang="en-US"/>
              <a:t> सामाजिक</a:t>
            </a:r>
            <a:r>
              <a:rPr lang="en-US"/>
              <a:t> संरक्षणाचा अभ्यास</a:t>
            </a:r>
            <a:endParaRPr lang="en-US"/>
          </a:p>
          <a:p>
            <a:pPr/>
            <a:r>
              <a:rPr lang="en-US"/>
              <a:t>नागरी</a:t>
            </a:r>
            <a:r>
              <a:rPr lang="en-US"/>
              <a:t> सामाजिक</a:t>
            </a:r>
            <a:r>
              <a:rPr lang="en-US"/>
              <a:t> संबंधांचा अभ्यास</a:t>
            </a:r>
            <a:endParaRPr lang="en-US"/>
          </a:p>
          <a:p>
            <a:pPr/>
            <a:r>
              <a:rPr lang="en-US"/>
              <a:t>नागरिक</a:t>
            </a:r>
            <a:r>
              <a:rPr lang="en-US"/>
              <a:t> पर्यावरणाचा</a:t>
            </a:r>
            <a:r>
              <a:rPr lang="en-US"/>
              <a:t> अभ्यास</a:t>
            </a:r>
            <a:endParaRPr lang="en-US"/>
          </a:p>
          <a:p>
            <a:pPr/>
            <a:r>
              <a:rPr lang="en-US"/>
              <a:t>नागरी</a:t>
            </a:r>
            <a:r>
              <a:rPr lang="en-US"/>
              <a:t> स्थलांतराचा अभ्यास</a:t>
            </a:r>
            <a:r>
              <a:rPr lang="en-US"/>
              <a:t> </a:t>
            </a:r>
            <a:r>
              <a:rPr lang="en-US"/>
              <a:t> </a:t>
            </a:r>
            <a:endParaRPr lang="en-US"/>
          </a:p>
          <a:p>
            <a:pPr/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अशा</a:t>
            </a:r>
            <a:r>
              <a:rPr lang="en-US"/>
              <a:t> अनेक</a:t>
            </a:r>
            <a:r>
              <a:rPr lang="en-US"/>
              <a:t> गोष्टींचा</a:t>
            </a:r>
            <a:r>
              <a:rPr lang="en-US"/>
              <a:t> नागरी समाजशास्त्रा</a:t>
            </a:r>
            <a:r>
              <a:rPr lang="en-US"/>
              <a:t>च्या</a:t>
            </a:r>
            <a:r>
              <a:rPr lang="en-US"/>
              <a:t> अभ्यास विषय आणि </a:t>
            </a:r>
            <a:r>
              <a:rPr lang="en-US"/>
              <a:t>व्याप्ती</a:t>
            </a:r>
            <a:r>
              <a:rPr lang="en-US"/>
              <a:t>मध्ये</a:t>
            </a:r>
            <a:r>
              <a:rPr lang="en-US"/>
              <a:t> समावेश</a:t>
            </a:r>
            <a:r>
              <a:rPr lang="en-US"/>
              <a:t> करण्यात</a:t>
            </a:r>
            <a:r>
              <a:rPr lang="en-US"/>
              <a:t> आला</a:t>
            </a:r>
            <a:r>
              <a:rPr lang="en-US"/>
              <a:t> आहे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20445" cy="3547847"/>
          </a:xfrm>
          <a:solidFill>
            <a:srgbClr val="C0C0C0"/>
          </a:solidFill>
        </p:spPr>
        <p:txBody>
          <a:bodyPr/>
          <a:p>
            <a:r>
              <a:rPr sz="8700" lang="en-US"/>
              <a:t>धन्यवाद</a:t>
            </a:r>
            <a:br>
              <a:rPr sz="8700" lang="en-US"/>
            </a:br>
            <a:endParaRPr sz="8700"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CPH2001</dc:creator>
  <dcterms:created xsi:type="dcterms:W3CDTF">2015-05-11T11:30:45Z</dcterms:created>
  <dcterms:modified xsi:type="dcterms:W3CDTF">2020-07-09T03:55:57Z</dcterms:modified>
</cp:coreProperties>
</file>